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8" r:id="rId5"/>
    <p:sldId id="277" r:id="rId6"/>
    <p:sldId id="280" r:id="rId7"/>
    <p:sldId id="285" r:id="rId8"/>
    <p:sldId id="284" r:id="rId9"/>
    <p:sldId id="288" r:id="rId10"/>
    <p:sldId id="286" r:id="rId11"/>
    <p:sldId id="287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ris\Desktop\NEU%20Courses\4th%20Semester\CSYE%207374\CSYE%207374%20Deep%20Learning%20&amp;%20Generative%20Model%20in%20Healthcare\Assignments\Final%20Project\Training%20Set%20with%20HyperParamete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ris\Desktop\NEU%20Courses\4th%20Semester\CSYE%207374\CSYE%207374%20Deep%20Learning%20&amp;%20Generative%20Model%20in%20Healthcare\Assignments\Final%20Project\Training%20Set%20with%20HyperParameter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ris\Desktop\NEU%20Courses\4th%20Semester\CSYE%207374\CSYE%207374%20Deep%20Learning%20&amp;%20Generative%20Model%20in%20Healthcare\Assignments\Final%20Project\Training%20Set%20with%20HyperParameter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Consuming through Epochs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200314036991709E-2"/>
          <c:y val="0.23796746560526089"/>
          <c:w val="0.90726302907151268"/>
          <c:h val="0.69537221308874853"/>
        </c:manualLayout>
      </c:layout>
      <c:lineChart>
        <c:grouping val="standard"/>
        <c:varyColors val="0"/>
        <c:ser>
          <c:idx val="0"/>
          <c:order val="0"/>
          <c:tx>
            <c:strRef>
              <c:f>工作表2!$B$1</c:f>
              <c:strCache>
                <c:ptCount val="1"/>
                <c:pt idx="0">
                  <c:v>Time Consuming (Minutes)</c:v>
                </c:pt>
              </c:strCache>
              <c:extLst xmlns:c15="http://schemas.microsoft.com/office/drawing/2012/chart"/>
            </c:strRef>
          </c:tx>
          <c:spPr>
            <a:ln w="22225" cap="rnd">
              <a:solidFill>
                <a:srgbClr val="00B0F0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工作表2!$A$2:$A$6</c:f>
              <c:numCache>
                <c:formatCode>General</c:formatCode>
                <c:ptCount val="5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</c:numCache>
              <c:extLst xmlns:c15="http://schemas.microsoft.com/office/drawing/2012/chart"/>
            </c:numRef>
          </c:cat>
          <c:val>
            <c:numRef>
              <c:f>工作表2!$B$2:$B$6</c:f>
              <c:numCache>
                <c:formatCode>General</c:formatCode>
                <c:ptCount val="5"/>
                <c:pt idx="0">
                  <c:v>151.66</c:v>
                </c:pt>
                <c:pt idx="1">
                  <c:v>303.33</c:v>
                </c:pt>
                <c:pt idx="2">
                  <c:v>455</c:v>
                </c:pt>
                <c:pt idx="3">
                  <c:v>606.66999999999996</c:v>
                </c:pt>
                <c:pt idx="4">
                  <c:v>758.33</c:v>
                </c:pt>
              </c:numCache>
              <c:extLst xmlns:c15="http://schemas.microsoft.com/office/drawing/2012/chart"/>
            </c:numRef>
          </c:val>
          <c:smooth val="0"/>
          <c:extLst>
            <c:ext xmlns:c16="http://schemas.microsoft.com/office/drawing/2014/chart" uri="{C3380CC4-5D6E-409C-BE32-E72D297353CC}">
              <c16:uniqueId val="{00000000-9F36-466A-A1BA-5CA15C24D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309184"/>
        <c:axId val="193309600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工作表2!$C$1</c15:sqref>
                        </c15:formulaRef>
                      </c:ext>
                    </c:extLst>
                    <c:strCache>
                      <c:ptCount val="1"/>
                      <c:pt idx="0">
                        <c:v>Average PSNR on Val_Set
(Condition: Description)
(Context: Frontal X-Ray Image)</c:v>
                      </c:pt>
                    </c:strCache>
                  </c:strRef>
                </c:tx>
                <c:spPr>
                  <a:ln w="22225" cap="rnd">
                    <a:solidFill>
                      <a:srgbClr val="FF0000"/>
                    </a:solidFill>
                  </a:ln>
                  <a:effectLst>
                    <a:glow rad="139700">
                      <a:schemeClr val="accent5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工作表2!$A$2:$A$6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</c:v>
                      </c:pt>
                      <c:pt idx="1">
                        <c:v>40</c:v>
                      </c:pt>
                      <c:pt idx="2">
                        <c:v>60</c:v>
                      </c:pt>
                      <c:pt idx="3">
                        <c:v>80</c:v>
                      </c:pt>
                      <c:pt idx="4">
                        <c:v>100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工作表2!$C$2:$C$6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7.6464999999999996</c:v>
                      </c:pt>
                      <c:pt idx="1">
                        <c:v>7.4649000000000001</c:v>
                      </c:pt>
                      <c:pt idx="2">
                        <c:v>8.3861000000000008</c:v>
                      </c:pt>
                      <c:pt idx="3">
                        <c:v>7.8402000000000003</c:v>
                      </c:pt>
                      <c:pt idx="4">
                        <c:v>8.3064999999999998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9F36-466A-A1BA-5CA15C24D96E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工作表2!$D$1</c15:sqref>
                        </c15:formulaRef>
                      </c:ext>
                    </c:extLst>
                    <c:strCache>
                      <c:ptCount val="1"/>
                      <c:pt idx="0">
                        <c:v>Average SSIM on Val_Set
(Condition: Description)
(Context: Frontal X-Ray Image)</c:v>
                      </c:pt>
                    </c:strCache>
                  </c:strRef>
                </c:tx>
                <c:spPr>
                  <a:ln w="22225" cap="rnd">
                    <a:solidFill>
                      <a:schemeClr val="accent4"/>
                    </a:solidFill>
                  </a:ln>
                  <a:effectLst>
                    <a:glow rad="139700">
                      <a:schemeClr val="accent4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</c:v>
                      </c:pt>
                      <c:pt idx="1">
                        <c:v>40</c:v>
                      </c:pt>
                      <c:pt idx="2">
                        <c:v>60</c:v>
                      </c:pt>
                      <c:pt idx="3">
                        <c:v>80</c:v>
                      </c:pt>
                      <c:pt idx="4">
                        <c:v>100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工作表2!$D$2:$D$6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0.2137</c:v>
                      </c:pt>
                      <c:pt idx="1">
                        <c:v>0.21909999999999999</c:v>
                      </c:pt>
                      <c:pt idx="2">
                        <c:v>0.21390000000000001</c:v>
                      </c:pt>
                      <c:pt idx="3">
                        <c:v>0.23530000000000001</c:v>
                      </c:pt>
                      <c:pt idx="4">
                        <c:v>0.2311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F36-466A-A1BA-5CA15C24D96E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工作表2!$E$1</c15:sqref>
                        </c15:formulaRef>
                      </c:ext>
                    </c:extLst>
                    <c:strCache>
                      <c:ptCount val="1"/>
                      <c:pt idx="0">
                        <c:v>Average PSNR on Val_Set
(Condition: Description)
(Context: Description)</c:v>
                      </c:pt>
                    </c:strCache>
                  </c:strRef>
                </c:tx>
                <c:spPr>
                  <a:ln w="22225" cap="rnd">
                    <a:solidFill>
                      <a:srgbClr val="00B050"/>
                    </a:solidFill>
                  </a:ln>
                  <a:effectLst>
                    <a:glow rad="139700">
                      <a:schemeClr val="accent6">
                        <a:lumMod val="60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</c:v>
                      </c:pt>
                      <c:pt idx="1">
                        <c:v>40</c:v>
                      </c:pt>
                      <c:pt idx="2">
                        <c:v>60</c:v>
                      </c:pt>
                      <c:pt idx="3">
                        <c:v>80</c:v>
                      </c:pt>
                      <c:pt idx="4">
                        <c:v>100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工作表2!$E$2:$E$6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7.6791</c:v>
                      </c:pt>
                      <c:pt idx="1">
                        <c:v>7.2286000000000001</c:v>
                      </c:pt>
                      <c:pt idx="2">
                        <c:v>7.681</c:v>
                      </c:pt>
                      <c:pt idx="3">
                        <c:v>7.5101000000000004</c:v>
                      </c:pt>
                      <c:pt idx="4">
                        <c:v>7.8544999999999998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9F36-466A-A1BA-5CA15C24D96E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工作表2!$F$1</c15:sqref>
                        </c15:formulaRef>
                      </c:ext>
                    </c:extLst>
                    <c:strCache>
                      <c:ptCount val="1"/>
                      <c:pt idx="0">
                        <c:v>Average SSIM on Val_Set
(Condition: Description)
(Context: Description)</c:v>
                      </c:pt>
                    </c:strCache>
                  </c:strRef>
                </c:tx>
                <c:spPr>
                  <a:ln w="22225" cap="rnd">
                    <a:solidFill>
                      <a:schemeClr val="accent5">
                        <a:lumMod val="60000"/>
                      </a:schemeClr>
                    </a:solidFill>
                  </a:ln>
                  <a:effectLst>
                    <a:glow rad="139700">
                      <a:schemeClr val="accent5">
                        <a:lumMod val="60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</c:v>
                      </c:pt>
                      <c:pt idx="1">
                        <c:v>40</c:v>
                      </c:pt>
                      <c:pt idx="2">
                        <c:v>60</c:v>
                      </c:pt>
                      <c:pt idx="3">
                        <c:v>80</c:v>
                      </c:pt>
                      <c:pt idx="4">
                        <c:v>100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工作表2!$F$2:$F$6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0.20780000000000001</c:v>
                      </c:pt>
                      <c:pt idx="1">
                        <c:v>0.2162</c:v>
                      </c:pt>
                      <c:pt idx="2">
                        <c:v>0.17230000000000001</c:v>
                      </c:pt>
                      <c:pt idx="3">
                        <c:v>0.2069</c:v>
                      </c:pt>
                      <c:pt idx="4">
                        <c:v>0.2135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9F36-466A-A1BA-5CA15C24D96E}"/>
                  </c:ext>
                </c:extLst>
              </c15:ser>
            </c15:filteredLineSeries>
          </c:ext>
        </c:extLst>
      </c:lineChart>
      <c:catAx>
        <c:axId val="1933091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09600"/>
        <c:crosses val="autoZero"/>
        <c:auto val="1"/>
        <c:lblAlgn val="ctr"/>
        <c:lblOffset val="100"/>
        <c:noMultiLvlLbl val="0"/>
      </c:catAx>
      <c:valAx>
        <c:axId val="19330960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0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PSNR through Epochs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工作表2!$C$1</c:f>
              <c:strCache>
                <c:ptCount val="1"/>
                <c:pt idx="0">
                  <c:v>Average PSNR on Val_Set
(Condition: Description)
(Context: Frontal X-Ray Image)</c:v>
                </c:pt>
              </c:strCache>
            </c:strRef>
          </c:tx>
          <c:spPr>
            <a:ln w="22225" cap="rnd">
              <a:solidFill>
                <a:srgbClr val="FF0000"/>
              </a:solidFill>
            </a:ln>
            <a:effectLst>
              <a:glow rad="139700">
                <a:srgbClr val="0070C0">
                  <a:alpha val="14000"/>
                </a:srgbClr>
              </a:glow>
            </a:effectLst>
          </c:spPr>
          <c:marker>
            <c:symbol val="none"/>
          </c:marker>
          <c:cat>
            <c:numRef>
              <c:f>工作表2!$A$2:$A$6</c:f>
              <c:numCache>
                <c:formatCode>General</c:formatCode>
                <c:ptCount val="5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</c:numCache>
            </c:numRef>
          </c:cat>
          <c:val>
            <c:numRef>
              <c:f>工作表2!$C$2:$C$6</c:f>
              <c:numCache>
                <c:formatCode>General</c:formatCode>
                <c:ptCount val="5"/>
                <c:pt idx="0">
                  <c:v>7.6464999999999996</c:v>
                </c:pt>
                <c:pt idx="1">
                  <c:v>7.4649000000000001</c:v>
                </c:pt>
                <c:pt idx="2">
                  <c:v>8.3861000000000008</c:v>
                </c:pt>
                <c:pt idx="3">
                  <c:v>7.8402000000000003</c:v>
                </c:pt>
                <c:pt idx="4">
                  <c:v>8.3064999999999998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C0-4B66-AA60-3B0F279D6B29}"/>
            </c:ext>
          </c:extLst>
        </c:ser>
        <c:ser>
          <c:idx val="3"/>
          <c:order val="3"/>
          <c:tx>
            <c:strRef>
              <c:f>工作表2!$E$1</c:f>
              <c:strCache>
                <c:ptCount val="1"/>
                <c:pt idx="0">
                  <c:v>Average PSNR on Val_Set
(Condition: Description)
(Context: Description)</c:v>
                </c:pt>
              </c:strCache>
            </c:strRef>
          </c:tx>
          <c:spPr>
            <a:ln w="22225" cap="rnd">
              <a:solidFill>
                <a:srgbClr val="00B050"/>
              </a:solidFill>
            </a:ln>
            <a:effectLst>
              <a:glow rad="139700">
                <a:schemeClr val="accent6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工作表2!$A$2:$A$6</c:f>
              <c:numCache>
                <c:formatCode>General</c:formatCode>
                <c:ptCount val="5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</c:numCache>
            </c:numRef>
          </c:cat>
          <c:val>
            <c:numRef>
              <c:f>工作表2!$E$2:$E$6</c:f>
              <c:numCache>
                <c:formatCode>General</c:formatCode>
                <c:ptCount val="5"/>
                <c:pt idx="0">
                  <c:v>7.6791</c:v>
                </c:pt>
                <c:pt idx="1">
                  <c:v>7.2286000000000001</c:v>
                </c:pt>
                <c:pt idx="2">
                  <c:v>7.681</c:v>
                </c:pt>
                <c:pt idx="3">
                  <c:v>7.5101000000000004</c:v>
                </c:pt>
                <c:pt idx="4">
                  <c:v>7.8544999999999998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C0-4B66-AA60-3B0F279D6B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309184"/>
        <c:axId val="19330960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工作表2!$B$1</c15:sqref>
                        </c15:formulaRef>
                      </c:ext>
                    </c:extLst>
                    <c:strCache>
                      <c:ptCount val="1"/>
                      <c:pt idx="0">
                        <c:v>Time Consuming (Minutes)</c:v>
                      </c:pt>
                    </c:strCache>
                  </c:strRef>
                </c:tx>
                <c:spPr>
                  <a:ln w="22225" cap="rnd">
                    <a:solidFill>
                      <a:schemeClr val="accent6"/>
                    </a:solidFill>
                  </a:ln>
                  <a:effectLst>
                    <a:glow rad="139700">
                      <a:schemeClr val="accent6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工作表2!$A$2:$A$6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</c:v>
                      </c:pt>
                      <c:pt idx="1">
                        <c:v>40</c:v>
                      </c:pt>
                      <c:pt idx="2">
                        <c:v>60</c:v>
                      </c:pt>
                      <c:pt idx="3">
                        <c:v>80</c:v>
                      </c:pt>
                      <c:pt idx="4">
                        <c:v>100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工作表2!$B$2:$B$6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151.66</c:v>
                      </c:pt>
                      <c:pt idx="1">
                        <c:v>303.33</c:v>
                      </c:pt>
                      <c:pt idx="2">
                        <c:v>455</c:v>
                      </c:pt>
                      <c:pt idx="3">
                        <c:v>606.66999999999996</c:v>
                      </c:pt>
                      <c:pt idx="4">
                        <c:v>758.33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2DC0-4B66-AA60-3B0F279D6B29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工作表2!$D$1</c15:sqref>
                        </c15:formulaRef>
                      </c:ext>
                    </c:extLst>
                    <c:strCache>
                      <c:ptCount val="1"/>
                      <c:pt idx="0">
                        <c:v>Average SSIM on Val_Set
(Condition: Description)
(Context: Frontal X-Ray Image)</c:v>
                      </c:pt>
                    </c:strCache>
                  </c:strRef>
                </c:tx>
                <c:spPr>
                  <a:ln w="22225" cap="rnd">
                    <a:solidFill>
                      <a:schemeClr val="accent4"/>
                    </a:solidFill>
                  </a:ln>
                  <a:effectLst>
                    <a:glow rad="139700">
                      <a:schemeClr val="accent4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</c:v>
                      </c:pt>
                      <c:pt idx="1">
                        <c:v>40</c:v>
                      </c:pt>
                      <c:pt idx="2">
                        <c:v>60</c:v>
                      </c:pt>
                      <c:pt idx="3">
                        <c:v>80</c:v>
                      </c:pt>
                      <c:pt idx="4">
                        <c:v>100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工作表2!$D$2:$D$6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0.2137</c:v>
                      </c:pt>
                      <c:pt idx="1">
                        <c:v>0.21909999999999999</c:v>
                      </c:pt>
                      <c:pt idx="2">
                        <c:v>0.21390000000000001</c:v>
                      </c:pt>
                      <c:pt idx="3">
                        <c:v>0.23530000000000001</c:v>
                      </c:pt>
                      <c:pt idx="4">
                        <c:v>0.2311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2DC0-4B66-AA60-3B0F279D6B29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工作表2!$F$1</c15:sqref>
                        </c15:formulaRef>
                      </c:ext>
                    </c:extLst>
                    <c:strCache>
                      <c:ptCount val="1"/>
                      <c:pt idx="0">
                        <c:v>Average SSIM on Val_Set
(Condition: Description)
(Context: Description)</c:v>
                      </c:pt>
                    </c:strCache>
                  </c:strRef>
                </c:tx>
                <c:spPr>
                  <a:ln w="22225" cap="rnd">
                    <a:solidFill>
                      <a:schemeClr val="accent5">
                        <a:lumMod val="60000"/>
                      </a:schemeClr>
                    </a:solidFill>
                  </a:ln>
                  <a:effectLst>
                    <a:glow rad="139700">
                      <a:schemeClr val="accent5">
                        <a:lumMod val="60000"/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</c:v>
                      </c:pt>
                      <c:pt idx="1">
                        <c:v>40</c:v>
                      </c:pt>
                      <c:pt idx="2">
                        <c:v>60</c:v>
                      </c:pt>
                      <c:pt idx="3">
                        <c:v>80</c:v>
                      </c:pt>
                      <c:pt idx="4">
                        <c:v>100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工作表2!$F$2:$F$6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0.20780000000000001</c:v>
                      </c:pt>
                      <c:pt idx="1">
                        <c:v>0.2162</c:v>
                      </c:pt>
                      <c:pt idx="2">
                        <c:v>0.17230000000000001</c:v>
                      </c:pt>
                      <c:pt idx="3">
                        <c:v>0.2069</c:v>
                      </c:pt>
                      <c:pt idx="4">
                        <c:v>0.2135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2DC0-4B66-AA60-3B0F279D6B29}"/>
                  </c:ext>
                </c:extLst>
              </c15:ser>
            </c15:filteredLineSeries>
          </c:ext>
        </c:extLst>
      </c:lineChart>
      <c:catAx>
        <c:axId val="1933091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09600"/>
        <c:crosses val="autoZero"/>
        <c:auto val="1"/>
        <c:lblAlgn val="ctr"/>
        <c:lblOffset val="100"/>
        <c:noMultiLvlLbl val="0"/>
      </c:catAx>
      <c:valAx>
        <c:axId val="19330960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0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SSIM through Epochs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1"/>
          <c:tx>
            <c:strRef>
              <c:f>工作表2!$D$1</c:f>
              <c:strCache>
                <c:ptCount val="1"/>
                <c:pt idx="0">
                  <c:v>Average SSIM on Val_Set
(Condition: Description)
(Context: Frontal X-Ray Image)</c:v>
                </c:pt>
              </c:strCache>
              <c:extLst xmlns:c15="http://schemas.microsoft.com/office/drawing/2012/chart"/>
            </c:strRef>
          </c:tx>
          <c:spPr>
            <a:ln w="22225" cap="rnd">
              <a:solidFill>
                <a:srgbClr val="FF0000"/>
              </a:solidFill>
            </a:ln>
            <a:effectLst>
              <a:glow rad="139700">
                <a:srgbClr val="0070C0">
                  <a:alpha val="14000"/>
                </a:srgbClr>
              </a:glow>
            </a:effectLst>
          </c:spPr>
          <c:marker>
            <c:symbol val="none"/>
          </c:marker>
          <c:cat>
            <c:numRef>
              <c:f>工作表2!$A$2:$A$6</c:f>
              <c:numCache>
                <c:formatCode>General</c:formatCode>
                <c:ptCount val="5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</c:numCache>
              <c:extLst xmlns:c15="http://schemas.microsoft.com/office/drawing/2012/chart"/>
            </c:numRef>
          </c:cat>
          <c:val>
            <c:numRef>
              <c:f>工作表2!$D$2:$D$6</c:f>
              <c:numCache>
                <c:formatCode>General</c:formatCode>
                <c:ptCount val="5"/>
                <c:pt idx="0">
                  <c:v>0.2137</c:v>
                </c:pt>
                <c:pt idx="1">
                  <c:v>0.21909999999999999</c:v>
                </c:pt>
                <c:pt idx="2">
                  <c:v>0.21390000000000001</c:v>
                </c:pt>
                <c:pt idx="3">
                  <c:v>0.23530000000000001</c:v>
                </c:pt>
                <c:pt idx="4">
                  <c:v>0.2311</c:v>
                </c:pt>
              </c:numCache>
              <c:extLst xmlns:c15="http://schemas.microsoft.com/office/drawing/2012/chart"/>
            </c:numRef>
          </c:val>
          <c:smooth val="0"/>
          <c:extLst>
            <c:ext xmlns:c16="http://schemas.microsoft.com/office/drawing/2014/chart" uri="{C3380CC4-5D6E-409C-BE32-E72D297353CC}">
              <c16:uniqueId val="{00000000-13D7-4901-9D0A-AB80EA45793D}"/>
            </c:ext>
          </c:extLst>
        </c:ser>
        <c:ser>
          <c:idx val="4"/>
          <c:order val="2"/>
          <c:tx>
            <c:strRef>
              <c:f>工作表2!$F$1</c:f>
              <c:strCache>
                <c:ptCount val="1"/>
                <c:pt idx="0">
                  <c:v>Average SSIM on Val_Set
(Condition: Description)
(Context: Description)</c:v>
                </c:pt>
              </c:strCache>
              <c:extLst xmlns:c15="http://schemas.microsoft.com/office/drawing/2012/chart"/>
            </c:strRef>
          </c:tx>
          <c:spPr>
            <a:ln w="22225" cap="rnd">
              <a:solidFill>
                <a:srgbClr val="00B050"/>
              </a:solidFill>
            </a:ln>
            <a:effectLst>
              <a:glow rad="139700">
                <a:schemeClr val="accent5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工作表2!$A$2:$A$6</c:f>
              <c:numCache>
                <c:formatCode>General</c:formatCode>
                <c:ptCount val="5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</c:numCache>
              <c:extLst xmlns:c15="http://schemas.microsoft.com/office/drawing/2012/chart"/>
            </c:numRef>
          </c:cat>
          <c:val>
            <c:numRef>
              <c:f>工作表2!$F$2:$F$6</c:f>
              <c:numCache>
                <c:formatCode>General</c:formatCode>
                <c:ptCount val="5"/>
                <c:pt idx="0">
                  <c:v>0.20780000000000001</c:v>
                </c:pt>
                <c:pt idx="1">
                  <c:v>0.2162</c:v>
                </c:pt>
                <c:pt idx="2">
                  <c:v>0.17230000000000001</c:v>
                </c:pt>
                <c:pt idx="3">
                  <c:v>0.2069</c:v>
                </c:pt>
                <c:pt idx="4">
                  <c:v>0.2135</c:v>
                </c:pt>
              </c:numCache>
              <c:extLst xmlns:c15="http://schemas.microsoft.com/office/drawing/2012/chart"/>
            </c:numRef>
          </c:val>
          <c:smooth val="0"/>
          <c:extLst>
            <c:ext xmlns:c16="http://schemas.microsoft.com/office/drawing/2014/chart" uri="{C3380CC4-5D6E-409C-BE32-E72D297353CC}">
              <c16:uniqueId val="{00000001-13D7-4901-9D0A-AB80EA4579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309184"/>
        <c:axId val="19330960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工作表2!$B$1</c15:sqref>
                        </c15:formulaRef>
                      </c:ext>
                    </c:extLst>
                    <c:strCache>
                      <c:ptCount val="1"/>
                      <c:pt idx="0">
                        <c:v>Time Consuming (Minutes)</c:v>
                      </c:pt>
                    </c:strCache>
                  </c:strRef>
                </c:tx>
                <c:spPr>
                  <a:ln w="22225" cap="rnd">
                    <a:solidFill>
                      <a:schemeClr val="accent6"/>
                    </a:solidFill>
                  </a:ln>
                  <a:effectLst>
                    <a:glow rad="139700">
                      <a:schemeClr val="accent6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工作表2!$A$2:$A$6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20</c:v>
                      </c:pt>
                      <c:pt idx="1">
                        <c:v>40</c:v>
                      </c:pt>
                      <c:pt idx="2">
                        <c:v>60</c:v>
                      </c:pt>
                      <c:pt idx="3">
                        <c:v>80</c:v>
                      </c:pt>
                      <c:pt idx="4">
                        <c:v>100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工作表2!$B$2:$B$6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151.66</c:v>
                      </c:pt>
                      <c:pt idx="1">
                        <c:v>303.33</c:v>
                      </c:pt>
                      <c:pt idx="2">
                        <c:v>455</c:v>
                      </c:pt>
                      <c:pt idx="3">
                        <c:v>606.66999999999996</c:v>
                      </c:pt>
                      <c:pt idx="4">
                        <c:v>758.33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13D7-4901-9D0A-AB80EA45793D}"/>
                  </c:ext>
                </c:extLst>
              </c15:ser>
            </c15:filteredLineSeries>
          </c:ext>
        </c:extLst>
      </c:lineChart>
      <c:catAx>
        <c:axId val="1933091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09600"/>
        <c:crosses val="autoZero"/>
        <c:auto val="1"/>
        <c:lblAlgn val="ctr"/>
        <c:lblOffset val="100"/>
        <c:noMultiLvlLbl val="0"/>
      </c:catAx>
      <c:valAx>
        <c:axId val="19330960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0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9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2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0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9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1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47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34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2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3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99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18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379B-6585-4700-8FBD-2C3DF524629C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4CAF1-5E2C-452F-97AB-9FC1A3361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6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8292" y="2489966"/>
            <a:ext cx="9144000" cy="4023168"/>
          </a:xfrm>
        </p:spPr>
        <p:txBody>
          <a:bodyPr>
            <a:normAutofit/>
          </a:bodyPr>
          <a:lstStyle/>
          <a:p>
            <a:r>
              <a:rPr lang="en-US" altLang="zh-TW" sz="3600" b="1" dirty="0" smtClean="0"/>
              <a:t>CSYE</a:t>
            </a:r>
            <a:r>
              <a:rPr lang="zh-TW" altLang="en-US" sz="3600" b="1" dirty="0" smtClean="0"/>
              <a:t> </a:t>
            </a:r>
            <a:r>
              <a:rPr lang="en-US" altLang="zh-TW" sz="3600" b="1" dirty="0" smtClean="0"/>
              <a:t>7374</a:t>
            </a:r>
            <a:endParaRPr lang="en-US" sz="3600" b="1" dirty="0" smtClean="0"/>
          </a:p>
          <a:p>
            <a:r>
              <a:rPr lang="en-US" sz="3000" b="1" dirty="0" smtClean="0"/>
              <a:t> </a:t>
            </a:r>
            <a:r>
              <a:rPr lang="en-US" sz="2600" b="1" dirty="0" smtClean="0"/>
              <a:t>Deep </a:t>
            </a:r>
            <a:r>
              <a:rPr lang="en-US" sz="2600" b="1" dirty="0"/>
              <a:t>Learning &amp; Generative Model in Healthcare</a:t>
            </a:r>
            <a:r>
              <a:rPr lang="en-US" altLang="zh-TW" sz="3000" dirty="0" smtClean="0"/>
              <a:t/>
            </a:r>
            <a:br>
              <a:rPr lang="en-US" altLang="zh-TW" sz="3000" dirty="0" smtClean="0"/>
            </a:br>
            <a:endParaRPr lang="en-US" altLang="zh-TW" dirty="0"/>
          </a:p>
          <a:p>
            <a:r>
              <a:rPr lang="en-US" altLang="zh-TW" b="1" dirty="0" smtClean="0"/>
              <a:t>Final Project</a:t>
            </a:r>
          </a:p>
          <a:p>
            <a:endParaRPr lang="en-US" altLang="zh-TW" b="1" dirty="0"/>
          </a:p>
          <a:p>
            <a:r>
              <a:rPr lang="en-US" altLang="zh-TW" b="1" dirty="0" smtClean="0"/>
              <a:t>Presentation</a:t>
            </a:r>
          </a:p>
          <a:p>
            <a:endParaRPr lang="en-US" altLang="zh-TW" dirty="0" smtClean="0"/>
          </a:p>
          <a:p>
            <a:r>
              <a:rPr lang="en-US" altLang="zh-TW" sz="1800" dirty="0" smtClean="0"/>
              <a:t>Chia Lin Chang</a:t>
            </a:r>
            <a:endParaRPr lang="en-US" altLang="zh-TW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18" y="311373"/>
            <a:ext cx="5297347" cy="180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6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8952" y="1638895"/>
            <a:ext cx="10851517" cy="453761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Results and Discussion </a:t>
            </a:r>
            <a:r>
              <a:rPr lang="en-US" sz="3200" b="1" dirty="0" smtClean="0"/>
              <a:t>:</a:t>
            </a:r>
            <a:endParaRPr lang="en-US" sz="3200" b="1" dirty="0"/>
          </a:p>
          <a:p>
            <a:pPr algn="l"/>
            <a:r>
              <a:rPr lang="en-US" altLang="zh-TW" sz="2000" b="1" dirty="0" smtClean="0"/>
              <a:t>Text input : </a:t>
            </a:r>
            <a:r>
              <a:rPr lang="en-US" sz="2000" dirty="0"/>
              <a:t>Lateral chest X-ray showing cardiomegaly with pulmonary edema.</a:t>
            </a:r>
          </a:p>
          <a:p>
            <a:pPr algn="l"/>
            <a:endParaRPr lang="en-US" sz="22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700" dirty="0" smtClean="0"/>
          </a:p>
          <a:p>
            <a:pPr algn="l"/>
            <a:endParaRPr lang="en-US" sz="2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3507" cy="18835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038" y="2921237"/>
            <a:ext cx="3515151" cy="16459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960" y="5070923"/>
            <a:ext cx="3515151" cy="16459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463" y="5070923"/>
            <a:ext cx="3515151" cy="16459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50272" y="2576253"/>
            <a:ext cx="11368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</a:rPr>
              <a:t>20 Epochs</a:t>
            </a:r>
            <a:endParaRPr lang="zh-TW" altLang="en-US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86" y="2906433"/>
            <a:ext cx="3521222" cy="16459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507" y="2918322"/>
            <a:ext cx="3521222" cy="164592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648693" y="2576253"/>
            <a:ext cx="11368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</a:rPr>
              <a:t>4</a:t>
            </a:r>
            <a:r>
              <a:rPr lang="en-US" altLang="zh-TW" dirty="0" smtClean="0">
                <a:ln w="0"/>
              </a:rPr>
              <a:t>0 Epochs</a:t>
            </a:r>
            <a:endParaRPr lang="zh-TW" altLang="en-US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01187" y="2576253"/>
            <a:ext cx="11368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</a:rPr>
              <a:t>60 Epochs</a:t>
            </a:r>
            <a:endParaRPr lang="zh-TW" altLang="en-US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9109" y="4736136"/>
            <a:ext cx="11368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</a:rPr>
              <a:t>8</a:t>
            </a:r>
            <a:r>
              <a:rPr lang="en-US" altLang="zh-TW" dirty="0" smtClean="0">
                <a:ln w="0"/>
              </a:rPr>
              <a:t>0 Epochs</a:t>
            </a:r>
            <a:endParaRPr lang="zh-TW" altLang="en-US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85103" y="4736136"/>
            <a:ext cx="12538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</a:rPr>
              <a:t>100 Epochs</a:t>
            </a:r>
            <a:endParaRPr lang="zh-TW" altLang="en-US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4928" y="2918322"/>
            <a:ext cx="3521222" cy="164592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8390" y="5070923"/>
            <a:ext cx="3521222" cy="164592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8697" y="5066108"/>
            <a:ext cx="3521222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7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8952" y="1638895"/>
            <a:ext cx="10851517" cy="453761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Results and Discussion </a:t>
            </a:r>
            <a:r>
              <a:rPr lang="en-US" sz="3200" b="1" dirty="0" smtClean="0"/>
              <a:t>:</a:t>
            </a:r>
            <a:endParaRPr lang="en-US" sz="3200" b="1" dirty="0"/>
          </a:p>
          <a:p>
            <a:pPr algn="l"/>
            <a:r>
              <a:rPr lang="en-US" altLang="zh-TW" sz="2000" b="1" dirty="0" smtClean="0"/>
              <a:t>Text input : </a:t>
            </a:r>
            <a:r>
              <a:rPr lang="en-US" sz="2000" dirty="0" smtClean="0"/>
              <a:t>Frontal </a:t>
            </a:r>
            <a:r>
              <a:rPr lang="en-US" sz="2000" dirty="0"/>
              <a:t>chest X-ray showing cardiomegaly with pulmonary edema.</a:t>
            </a:r>
          </a:p>
          <a:p>
            <a:pPr algn="l"/>
            <a:endParaRPr lang="en-US" sz="22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700" dirty="0" smtClean="0"/>
          </a:p>
          <a:p>
            <a:pPr algn="l"/>
            <a:endParaRPr lang="en-US" sz="2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3507" cy="18835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038" y="2921237"/>
            <a:ext cx="3515151" cy="16459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463" y="5070923"/>
            <a:ext cx="3515151" cy="16459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50272" y="2576253"/>
            <a:ext cx="11368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</a:rPr>
              <a:t>20 Epochs</a:t>
            </a:r>
            <a:endParaRPr lang="zh-TW" altLang="en-US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86" y="2906433"/>
            <a:ext cx="3521222" cy="16459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507" y="2918322"/>
            <a:ext cx="3521222" cy="164592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648693" y="2576253"/>
            <a:ext cx="11368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</a:rPr>
              <a:t>4</a:t>
            </a:r>
            <a:r>
              <a:rPr lang="en-US" altLang="zh-TW" dirty="0" smtClean="0">
                <a:ln w="0"/>
              </a:rPr>
              <a:t>0 Epochs</a:t>
            </a:r>
            <a:endParaRPr lang="zh-TW" altLang="en-US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01187" y="2576253"/>
            <a:ext cx="11368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</a:rPr>
              <a:t>60 Epochs</a:t>
            </a:r>
            <a:endParaRPr lang="zh-TW" altLang="en-US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69109" y="4736136"/>
            <a:ext cx="11368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>
                <a:ln w="0"/>
              </a:rPr>
              <a:t>8</a:t>
            </a:r>
            <a:r>
              <a:rPr lang="en-US" altLang="zh-TW" dirty="0" smtClean="0">
                <a:ln w="0"/>
              </a:rPr>
              <a:t>0 Epochs</a:t>
            </a:r>
            <a:endParaRPr lang="zh-TW" altLang="en-US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85103" y="4736136"/>
            <a:ext cx="125386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smtClean="0">
                <a:ln w="0"/>
              </a:rPr>
              <a:t>100 Epochs</a:t>
            </a:r>
            <a:endParaRPr lang="zh-TW" altLang="en-US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928" y="2918322"/>
            <a:ext cx="3521222" cy="164592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390" y="5070923"/>
            <a:ext cx="3521222" cy="164592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37" y="2920451"/>
            <a:ext cx="3515152" cy="164592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9542" y="2928758"/>
            <a:ext cx="3515152" cy="164592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565" y="2920451"/>
            <a:ext cx="3515151" cy="164592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6923" y="5066108"/>
            <a:ext cx="3521222" cy="164592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463" y="5066108"/>
            <a:ext cx="3515151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8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8952" y="1638895"/>
            <a:ext cx="10851517" cy="453761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/>
              <a:t>Conclusion and Future direction:</a:t>
            </a:r>
            <a:endParaRPr lang="en-US" sz="3200" b="1" dirty="0"/>
          </a:p>
          <a:p>
            <a:pPr algn="l"/>
            <a:endParaRPr lang="en-US" sz="1700" dirty="0" smtClean="0"/>
          </a:p>
          <a:p>
            <a:pPr algn="l"/>
            <a:endParaRPr lang="en-US" sz="2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3507" cy="188350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28" y="2270165"/>
            <a:ext cx="11380164" cy="41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1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8953" y="1638895"/>
            <a:ext cx="5726484" cy="453761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Background and Motivation:</a:t>
            </a:r>
          </a:p>
          <a:p>
            <a:pPr algn="l"/>
            <a:endParaRPr lang="en-US" sz="22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700" dirty="0" smtClean="0"/>
          </a:p>
          <a:p>
            <a:pPr algn="l"/>
            <a:endParaRPr lang="en-US" sz="2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3507" cy="188350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31" y="2322648"/>
            <a:ext cx="5002194" cy="416849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97" y="2322648"/>
            <a:ext cx="4168495" cy="41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8953" y="1638895"/>
            <a:ext cx="5726484" cy="453761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Background and Motivation:</a:t>
            </a:r>
          </a:p>
          <a:p>
            <a:pPr algn="l"/>
            <a:endParaRPr lang="en-US" sz="22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700" dirty="0" smtClean="0"/>
          </a:p>
          <a:p>
            <a:pPr algn="l"/>
            <a:endParaRPr lang="en-US" sz="2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3507" cy="18835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163" y="2361233"/>
            <a:ext cx="4168496" cy="416849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09" y="2361233"/>
            <a:ext cx="4168496" cy="41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8953" y="1638895"/>
            <a:ext cx="11864860" cy="5128437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Methodology and Architecture </a:t>
            </a:r>
            <a:r>
              <a:rPr lang="en-US" sz="3200" b="1" dirty="0" smtClean="0"/>
              <a:t>:</a:t>
            </a:r>
            <a:endParaRPr lang="en-US" sz="3200" b="1" dirty="0"/>
          </a:p>
          <a:p>
            <a:pPr algn="l"/>
            <a:r>
              <a:rPr lang="en-US" altLang="zh-TW" sz="1800" b="1" dirty="0" smtClean="0"/>
              <a:t>Section 1</a:t>
            </a:r>
            <a:r>
              <a:rPr lang="en-US" altLang="zh-TW" sz="1800" b="1" dirty="0"/>
              <a:t>: </a:t>
            </a:r>
            <a:r>
              <a:rPr lang="en-US" altLang="zh-TW" sz="1800" b="1" dirty="0" smtClean="0"/>
              <a:t>Install and Import packages.</a:t>
            </a:r>
          </a:p>
          <a:p>
            <a:pPr algn="l"/>
            <a:r>
              <a:rPr lang="en-US" sz="1800" b="1" dirty="0" smtClean="0"/>
              <a:t>Section 2: Download the dataset from “</a:t>
            </a:r>
            <a:r>
              <a:rPr lang="en-US" sz="1800" b="1" dirty="0" err="1" smtClean="0"/>
              <a:t>Kaggle</a:t>
            </a:r>
            <a:r>
              <a:rPr lang="en-US" sz="1800" b="1" dirty="0" smtClean="0"/>
              <a:t>” (Chest X-ray Images with corresponding reports).</a:t>
            </a:r>
          </a:p>
          <a:p>
            <a:pPr algn="l"/>
            <a:r>
              <a:rPr lang="en-US" sz="1800" b="1" dirty="0" smtClean="0"/>
              <a:t>Section 3: Release the memory of GPU.</a:t>
            </a:r>
          </a:p>
          <a:p>
            <a:pPr algn="l"/>
            <a:r>
              <a:rPr lang="en-US" sz="1800" b="1" dirty="0" smtClean="0"/>
              <a:t>Section 4: Data Curation.</a:t>
            </a:r>
          </a:p>
          <a:p>
            <a:pPr algn="l"/>
            <a:endParaRPr lang="en-US" sz="1800" b="1" dirty="0" smtClean="0"/>
          </a:p>
          <a:p>
            <a:pPr algn="l"/>
            <a:endParaRPr lang="en-US" sz="1800" b="1" dirty="0"/>
          </a:p>
          <a:p>
            <a:pPr algn="l"/>
            <a:endParaRPr lang="en-US" sz="1800" b="1" dirty="0" smtClean="0"/>
          </a:p>
          <a:p>
            <a:pPr algn="l"/>
            <a:endParaRPr lang="en-US" sz="1800" b="1" dirty="0" smtClean="0"/>
          </a:p>
          <a:p>
            <a:pPr algn="l"/>
            <a:endParaRPr lang="en-US" sz="1800" b="1" dirty="0" smtClean="0"/>
          </a:p>
          <a:p>
            <a:pPr algn="l"/>
            <a:r>
              <a:rPr lang="en-US" sz="1800" b="1" dirty="0" smtClean="0"/>
              <a:t>Section 5: </a:t>
            </a:r>
            <a:r>
              <a:rPr lang="en-US" sz="1800" b="1" dirty="0"/>
              <a:t>Extract the </a:t>
            </a:r>
            <a:r>
              <a:rPr lang="en-US" sz="1800" b="1" dirty="0" smtClean="0"/>
              <a:t>Reports </a:t>
            </a:r>
            <a:r>
              <a:rPr lang="en-US" sz="1800" b="1" dirty="0"/>
              <a:t>and </a:t>
            </a:r>
            <a:r>
              <a:rPr lang="en-US" sz="1800" b="1" dirty="0" err="1" smtClean="0"/>
              <a:t>Uid</a:t>
            </a:r>
            <a:r>
              <a:rPr lang="en-US" sz="1800" b="1" dirty="0" smtClean="0"/>
              <a:t> </a:t>
            </a:r>
            <a:r>
              <a:rPr lang="en-US" sz="1800" b="1" dirty="0"/>
              <a:t>from the CSV </a:t>
            </a:r>
            <a:r>
              <a:rPr lang="en-US" sz="1800" b="1" dirty="0" smtClean="0"/>
              <a:t>file</a:t>
            </a:r>
            <a:r>
              <a:rPr lang="zh-TW" altLang="en-US" sz="1800" b="1" dirty="0" smtClean="0"/>
              <a:t> </a:t>
            </a:r>
            <a:r>
              <a:rPr lang="en-US" altLang="zh-TW" sz="1800" b="1" dirty="0" smtClean="0"/>
              <a:t>and create a new CSV file.</a:t>
            </a:r>
          </a:p>
          <a:p>
            <a:pPr algn="l"/>
            <a:endParaRPr lang="en-US" sz="1800" dirty="0"/>
          </a:p>
          <a:p>
            <a:pPr algn="l"/>
            <a:endParaRPr lang="en-US" sz="1800" b="1" dirty="0" smtClean="0"/>
          </a:p>
          <a:p>
            <a:pPr algn="l"/>
            <a:endParaRPr lang="en-US" sz="1700" dirty="0" smtClean="0"/>
          </a:p>
          <a:p>
            <a:pPr algn="l"/>
            <a:endParaRPr lang="en-US" sz="2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3507" cy="188350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53" y="3635218"/>
            <a:ext cx="5303293" cy="15841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19" y="3153460"/>
            <a:ext cx="3840480" cy="11455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819" y="4302003"/>
            <a:ext cx="3840480" cy="1115515"/>
          </a:xfrm>
          <a:prstGeom prst="rect">
            <a:avLst/>
          </a:prstGeom>
        </p:spPr>
      </p:pic>
      <p:cxnSp>
        <p:nvCxnSpPr>
          <p:cNvPr id="8" name="直線單箭頭接點 7"/>
          <p:cNvCxnSpPr>
            <a:endCxn id="14" idx="1"/>
          </p:cNvCxnSpPr>
          <p:nvPr/>
        </p:nvCxnSpPr>
        <p:spPr>
          <a:xfrm flipV="1">
            <a:off x="5472246" y="3726212"/>
            <a:ext cx="539573" cy="6637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endCxn id="5" idx="1"/>
          </p:cNvCxnSpPr>
          <p:nvPr/>
        </p:nvCxnSpPr>
        <p:spPr>
          <a:xfrm>
            <a:off x="5472246" y="4392997"/>
            <a:ext cx="539573" cy="46676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011819" y="3153460"/>
            <a:ext cx="3840480" cy="11455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6011819" y="4298963"/>
            <a:ext cx="3840480" cy="11155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10027644" y="3449212"/>
            <a:ext cx="128746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000" b="0" cap="none" spc="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Frontal</a:t>
            </a:r>
            <a:endParaRPr lang="zh-TW" altLang="en-US" sz="3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27644" y="4579721"/>
            <a:ext cx="124149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000" b="0" cap="none" spc="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Lateral</a:t>
            </a:r>
            <a:endParaRPr lang="zh-TW" altLang="en-US" sz="30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28" y="5998134"/>
            <a:ext cx="4668968" cy="57110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819" y="5998711"/>
            <a:ext cx="4778968" cy="568129"/>
          </a:xfrm>
          <a:prstGeom prst="rect">
            <a:avLst/>
          </a:prstGeom>
        </p:spPr>
      </p:pic>
      <p:cxnSp>
        <p:nvCxnSpPr>
          <p:cNvPr id="22" name="直線單箭頭接點 21"/>
          <p:cNvCxnSpPr>
            <a:stCxn id="19" idx="3"/>
            <a:endCxn id="21" idx="1"/>
          </p:cNvCxnSpPr>
          <p:nvPr/>
        </p:nvCxnSpPr>
        <p:spPr>
          <a:xfrm flipV="1">
            <a:off x="4929296" y="6282776"/>
            <a:ext cx="1082523" cy="9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552477" y="6109280"/>
            <a:ext cx="4238309" cy="4575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/>
          <p:cNvSpPr/>
          <p:nvPr/>
        </p:nvSpPr>
        <p:spPr>
          <a:xfrm>
            <a:off x="840728" y="6109280"/>
            <a:ext cx="4088567" cy="457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7311" y="3241506"/>
            <a:ext cx="962159" cy="3048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0179" y="4397820"/>
            <a:ext cx="876422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8953" y="1638895"/>
            <a:ext cx="11978266" cy="4800487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Methodology and Architecture </a:t>
            </a:r>
            <a:r>
              <a:rPr lang="en-US" sz="3200" b="1" dirty="0" smtClean="0"/>
              <a:t>:</a:t>
            </a:r>
            <a:endParaRPr lang="en-US" sz="3200" b="1" dirty="0"/>
          </a:p>
          <a:p>
            <a:pPr algn="l"/>
            <a:r>
              <a:rPr lang="en-US" altLang="zh-TW" sz="1800" b="1" dirty="0"/>
              <a:t>Section </a:t>
            </a:r>
            <a:r>
              <a:rPr lang="en-US" altLang="zh-TW" sz="1800" b="1" dirty="0" smtClean="0"/>
              <a:t>6: </a:t>
            </a:r>
            <a:r>
              <a:rPr lang="en-US" sz="1800" b="1" dirty="0"/>
              <a:t>Dataset and </a:t>
            </a:r>
            <a:r>
              <a:rPr lang="en-US" sz="1800" b="1" dirty="0" smtClean="0"/>
              <a:t>Data </a:t>
            </a:r>
            <a:r>
              <a:rPr lang="en-US" sz="1800" b="1" dirty="0" smtClean="0"/>
              <a:t>loader</a:t>
            </a:r>
          </a:p>
          <a:p>
            <a:pPr algn="l"/>
            <a:endParaRPr lang="en-US" sz="1800" b="1" dirty="0" smtClean="0"/>
          </a:p>
          <a:p>
            <a:pPr algn="l"/>
            <a:r>
              <a:rPr lang="en-US" sz="1800" b="1" dirty="0" smtClean="0"/>
              <a:t>Section 7:</a:t>
            </a:r>
            <a:r>
              <a:rPr lang="en-US" b="1" dirty="0"/>
              <a:t> </a:t>
            </a:r>
            <a:r>
              <a:rPr lang="en-US" sz="1800" b="1" dirty="0"/>
              <a:t>Model (U-net Model for </a:t>
            </a:r>
            <a:r>
              <a:rPr lang="en-US" sz="1800" b="1" dirty="0" err="1" smtClean="0"/>
              <a:t>Denoising</a:t>
            </a:r>
            <a:r>
              <a:rPr lang="en-US" sz="1800" b="1" dirty="0" smtClean="0"/>
              <a:t> </a:t>
            </a:r>
            <a:r>
              <a:rPr lang="en-US" sz="1800" b="1" dirty="0"/>
              <a:t>process</a:t>
            </a:r>
            <a:r>
              <a:rPr lang="en-US" sz="1800" b="1" dirty="0" smtClean="0"/>
              <a:t>)</a:t>
            </a:r>
          </a:p>
          <a:p>
            <a:pPr algn="l"/>
            <a:r>
              <a:rPr lang="en-US" sz="1800" b="1" dirty="0"/>
              <a:t>Section </a:t>
            </a:r>
            <a:r>
              <a:rPr lang="en-US" sz="1800" b="1" dirty="0" smtClean="0"/>
              <a:t>8: Diffusion </a:t>
            </a:r>
            <a:r>
              <a:rPr lang="en-US" sz="1800" b="1" dirty="0" smtClean="0"/>
              <a:t>Process</a:t>
            </a:r>
          </a:p>
          <a:p>
            <a:pPr algn="l"/>
            <a:r>
              <a:rPr lang="en-US" altLang="zh-TW" sz="1800" b="1" dirty="0" smtClean="0"/>
              <a:t>Section 9: Training Section</a:t>
            </a:r>
          </a:p>
          <a:p>
            <a:pPr algn="l"/>
            <a:endParaRPr lang="en-US" altLang="zh-TW" sz="1800" b="1" dirty="0" smtClean="0"/>
          </a:p>
          <a:p>
            <a:pPr algn="l"/>
            <a:endParaRPr lang="en-US" altLang="zh-TW" sz="1800" b="1" dirty="0" smtClean="0"/>
          </a:p>
          <a:p>
            <a:pPr algn="l"/>
            <a:endParaRPr lang="en-US" altLang="zh-TW" sz="1800" b="1" dirty="0" smtClean="0"/>
          </a:p>
          <a:p>
            <a:pPr algn="l"/>
            <a:r>
              <a:rPr lang="en-US" sz="1800" b="1" dirty="0" smtClean="0"/>
              <a:t>Section 10: Validation with 50 data</a:t>
            </a:r>
          </a:p>
          <a:p>
            <a:pPr algn="l"/>
            <a:endParaRPr lang="en-US" sz="1800" b="1" dirty="0" smtClean="0"/>
          </a:p>
          <a:p>
            <a:pPr algn="l"/>
            <a:r>
              <a:rPr lang="en-US" sz="1800" b="1" dirty="0" smtClean="0"/>
              <a:t>Section 11: </a:t>
            </a:r>
            <a:r>
              <a:rPr lang="en-US" sz="1800" b="1" dirty="0"/>
              <a:t>Generate X-Ray Image (Lateral) by input text</a:t>
            </a:r>
            <a:endParaRPr lang="en-US" sz="1800" dirty="0"/>
          </a:p>
          <a:p>
            <a:pPr algn="l"/>
            <a:endParaRPr lang="en-US" sz="1800" b="1" dirty="0" smtClean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700" dirty="0" smtClean="0"/>
          </a:p>
          <a:p>
            <a:pPr algn="l"/>
            <a:endParaRPr lang="en-US" sz="2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3507" cy="188350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86" y="2285666"/>
            <a:ext cx="3785374" cy="39873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1" y="2493744"/>
            <a:ext cx="3222151" cy="533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31" y="4166504"/>
            <a:ext cx="6800451" cy="9147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431" y="5587836"/>
            <a:ext cx="6800451" cy="4650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2431" y="5587836"/>
            <a:ext cx="3412177" cy="465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684608" y="5587836"/>
            <a:ext cx="3388274" cy="46505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4120587" y="4848758"/>
            <a:ext cx="2212694" cy="26339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8953" y="1638895"/>
            <a:ext cx="5726484" cy="453761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Results and Discussion </a:t>
            </a:r>
            <a:r>
              <a:rPr lang="en-US" sz="3200" b="1" dirty="0" smtClean="0"/>
              <a:t>:</a:t>
            </a:r>
            <a:endParaRPr lang="en-US" sz="3200" b="1" dirty="0"/>
          </a:p>
          <a:p>
            <a:pPr algn="l"/>
            <a:r>
              <a:rPr lang="en-US" altLang="zh-TW" sz="1700" dirty="0" smtClean="0"/>
              <a:t>Training Process</a:t>
            </a:r>
            <a:endParaRPr lang="en-US" sz="1700" dirty="0" smtClean="0"/>
          </a:p>
          <a:p>
            <a:pPr algn="l"/>
            <a:endParaRPr lang="en-US" sz="2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3507" cy="188350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2" y="2286000"/>
            <a:ext cx="7620001" cy="2286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2" y="4572000"/>
            <a:ext cx="7620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8953" y="1638895"/>
            <a:ext cx="5726484" cy="453761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Results and Discussion </a:t>
            </a:r>
            <a:r>
              <a:rPr lang="en-US" sz="3200" b="1" dirty="0" smtClean="0"/>
              <a:t>:</a:t>
            </a:r>
            <a:endParaRPr lang="en-US" sz="3200" b="1" dirty="0"/>
          </a:p>
          <a:p>
            <a:pPr algn="l"/>
            <a:r>
              <a:rPr lang="en-US" sz="2200" b="1" dirty="0" smtClean="0"/>
              <a:t>Validation</a:t>
            </a:r>
            <a:endParaRPr lang="en-US" sz="22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700" dirty="0" smtClean="0"/>
          </a:p>
          <a:p>
            <a:pPr algn="l"/>
            <a:endParaRPr lang="en-US" sz="2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83507" cy="1883507"/>
          </a:xfrm>
          <a:prstGeom prst="rect">
            <a:avLst/>
          </a:prstGeom>
        </p:spPr>
      </p:pic>
      <p:graphicFrame>
        <p:nvGraphicFramePr>
          <p:cNvPr id="4" name="圖表 3"/>
          <p:cNvGraphicFramePr>
            <a:graphicFrameLocks noChangeAspect="1"/>
          </p:cNvGraphicFramePr>
          <p:nvPr/>
        </p:nvGraphicFramePr>
        <p:xfrm>
          <a:off x="261265" y="2933140"/>
          <a:ext cx="3712028" cy="237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圖表 4"/>
          <p:cNvGraphicFramePr>
            <a:graphicFrameLocks noChangeAspect="1"/>
          </p:cNvGraphicFramePr>
          <p:nvPr/>
        </p:nvGraphicFramePr>
        <p:xfrm>
          <a:off x="4208376" y="2933140"/>
          <a:ext cx="3712028" cy="237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圖表 5"/>
          <p:cNvGraphicFramePr>
            <a:graphicFrameLocks noChangeAspect="1"/>
          </p:cNvGraphicFramePr>
          <p:nvPr/>
        </p:nvGraphicFramePr>
        <p:xfrm>
          <a:off x="8166884" y="2933140"/>
          <a:ext cx="3712028" cy="237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6788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6205" y="1123191"/>
            <a:ext cx="11839589" cy="453761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 smtClean="0"/>
              <a:t>Validation (Condition: Description, Context</a:t>
            </a:r>
            <a:r>
              <a:rPr lang="en-US" sz="2200" b="1" dirty="0"/>
              <a:t>: Description)</a:t>
            </a:r>
            <a:endParaRPr lang="en-US" sz="2200" b="1" dirty="0" smtClean="0"/>
          </a:p>
          <a:p>
            <a:pPr algn="l"/>
            <a:endParaRPr lang="en-US" sz="1700" dirty="0" smtClean="0"/>
          </a:p>
          <a:p>
            <a:pPr algn="l"/>
            <a:endParaRPr lang="en-US" sz="2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8091" cy="124809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93" y="5085674"/>
            <a:ext cx="5486400" cy="164592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17" y="1539833"/>
            <a:ext cx="5486400" cy="164592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93" y="5085674"/>
            <a:ext cx="5486400" cy="164592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1345805" y="5785523"/>
            <a:ext cx="77938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dirty="0" smtClean="0">
                <a:ln w="0"/>
              </a:rPr>
              <a:t>100 Epochs</a:t>
            </a:r>
            <a:endParaRPr lang="zh-TW" altLang="en-US" sz="10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5" y="5085673"/>
            <a:ext cx="5486400" cy="164592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558510" y="5785523"/>
            <a:ext cx="71365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dirty="0" smtClean="0">
                <a:ln w="0"/>
              </a:rPr>
              <a:t>80 Epochs</a:t>
            </a:r>
            <a:endParaRPr lang="zh-TW" altLang="en-US" sz="10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93" y="3293533"/>
            <a:ext cx="5486400" cy="164592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1378666" y="3986913"/>
            <a:ext cx="71365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dirty="0">
                <a:ln w="0"/>
              </a:rPr>
              <a:t>6</a:t>
            </a:r>
            <a:r>
              <a:rPr lang="en-US" altLang="zh-TW" sz="1000" dirty="0" smtClean="0">
                <a:ln w="0"/>
              </a:rPr>
              <a:t>0 Epochs</a:t>
            </a:r>
            <a:endParaRPr lang="zh-TW" altLang="en-US" sz="10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5" y="3293533"/>
            <a:ext cx="5486400" cy="164592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5558510" y="3991888"/>
            <a:ext cx="71365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dirty="0" smtClean="0">
                <a:ln w="0"/>
              </a:rPr>
              <a:t>40 Epochs</a:t>
            </a:r>
            <a:endParaRPr lang="zh-TW" altLang="en-US" sz="1000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39" y="1556585"/>
            <a:ext cx="5486400" cy="164592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8456293" y="2239682"/>
            <a:ext cx="7136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dirty="0" smtClean="0">
                <a:ln w="0"/>
              </a:rPr>
              <a:t>20 Epochs</a:t>
            </a:r>
            <a:endParaRPr lang="zh-TW" altLang="en-US" sz="10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6205" y="1123191"/>
            <a:ext cx="11839589" cy="453761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 smtClean="0"/>
              <a:t>Validation (Condition: Description, Context: Frontal X-ray Image)</a:t>
            </a:r>
            <a:endParaRPr lang="en-US" sz="2200" b="1" dirty="0" smtClean="0"/>
          </a:p>
          <a:p>
            <a:pPr algn="l"/>
            <a:endParaRPr lang="en-US" sz="1700" dirty="0" smtClean="0"/>
          </a:p>
          <a:p>
            <a:pPr algn="l"/>
            <a:endParaRPr lang="en-US" sz="20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8091" cy="124809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93" y="5085674"/>
            <a:ext cx="5486400" cy="16459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5" y="5085674"/>
            <a:ext cx="5486400" cy="16459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93" y="3293533"/>
            <a:ext cx="5486400" cy="16459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5" y="3293533"/>
            <a:ext cx="5486400" cy="164592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39" y="1539832"/>
            <a:ext cx="5486400" cy="16459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456293" y="2239682"/>
            <a:ext cx="71365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dirty="0" smtClean="0">
                <a:ln w="0"/>
              </a:rPr>
              <a:t>20 Epochs</a:t>
            </a:r>
            <a:endParaRPr lang="zh-TW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58510" y="3991888"/>
            <a:ext cx="71365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dirty="0" smtClean="0">
                <a:ln w="0"/>
              </a:rPr>
              <a:t>40 Epochs</a:t>
            </a:r>
            <a:endParaRPr lang="zh-TW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78666" y="3986913"/>
            <a:ext cx="71365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dirty="0">
                <a:ln w="0"/>
              </a:rPr>
              <a:t>6</a:t>
            </a:r>
            <a:r>
              <a:rPr lang="en-US" altLang="zh-TW" sz="1000" dirty="0" smtClean="0">
                <a:ln w="0"/>
              </a:rPr>
              <a:t>0 Epochs</a:t>
            </a:r>
            <a:endParaRPr lang="zh-TW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58510" y="5785523"/>
            <a:ext cx="71365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dirty="0" smtClean="0">
                <a:ln w="0"/>
              </a:rPr>
              <a:t>80 Epochs</a:t>
            </a:r>
            <a:endParaRPr lang="zh-TW" altLang="en-US" sz="1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345805" y="5785523"/>
            <a:ext cx="779381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dirty="0" smtClean="0">
                <a:ln w="0"/>
              </a:rPr>
              <a:t>100 Epochs</a:t>
            </a:r>
            <a:endParaRPr lang="zh-TW" altLang="en-US" sz="10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6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257</Words>
  <Application>Microsoft Office PowerPoint</Application>
  <PresentationFormat>寬螢幕</PresentationFormat>
  <Paragraphs>79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Chris</dc:creator>
  <cp:lastModifiedBy>Chris</cp:lastModifiedBy>
  <cp:revision>143</cp:revision>
  <dcterms:created xsi:type="dcterms:W3CDTF">2024-12-03T23:03:03Z</dcterms:created>
  <dcterms:modified xsi:type="dcterms:W3CDTF">2025-04-19T13:43:43Z</dcterms:modified>
</cp:coreProperties>
</file>